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494" r:id="rId27"/>
    <p:sldId id="495" r:id="rId28"/>
    <p:sldId id="284" r:id="rId29"/>
    <p:sldId id="49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2"/>
    <p:restoredTop sz="94631"/>
  </p:normalViewPr>
  <p:slideViewPr>
    <p:cSldViewPr snapToGrid="0" snapToObjects="1">
      <p:cViewPr varScale="1">
        <p:scale>
          <a:sx n="110" d="100"/>
          <a:sy n="110" d="100"/>
        </p:scale>
        <p:origin x="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38366-A738-1541-9FC7-0A81F291CF82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B159F-7BDB-9A42-8734-0BF121C22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3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8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02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</a:t>
            </a:r>
            <a:r>
              <a:rPr lang="en-US" baseline="0" dirty="0"/>
              <a:t> I would like to describe three approaches to detect and localize extreme climate event.</a:t>
            </a:r>
          </a:p>
          <a:p>
            <a:r>
              <a:rPr lang="en-US" baseline="0" dirty="0"/>
              <a:t>As the first task, we choose the hurricane as extreme event. </a:t>
            </a:r>
          </a:p>
          <a:p>
            <a:r>
              <a:rPr lang="en-US" baseline="0" dirty="0"/>
              <a:t>The detection and localization hurricane can be done in 3 stages.</a:t>
            </a:r>
          </a:p>
          <a:p>
            <a:r>
              <a:rPr lang="en-US" baseline="0" noProof="0" dirty="0">
                <a:solidFill>
                  <a:srgbClr val="FF0000"/>
                </a:solidFill>
              </a:rPr>
              <a:t>- First, </a:t>
            </a:r>
            <a:r>
              <a:rPr lang="en-US" baseline="0" dirty="0"/>
              <a:t>we collect data which came up hurricane in history</a:t>
            </a:r>
          </a:p>
          <a:p>
            <a:r>
              <a:rPr lang="en-US" baseline="0" dirty="0"/>
              <a:t>	Lucky, hurricane have historical record. So, we could collect the labeled hurricane data from the record.</a:t>
            </a:r>
          </a:p>
          <a:p>
            <a:r>
              <a:rPr lang="en-US" baseline="0" dirty="0"/>
              <a:t>	But, If there’s only few historical record of event, we will use few-shot learning techniques or Generative Adversarial network 	to generate labeled data based on few labeled data.</a:t>
            </a:r>
          </a:p>
          <a:p>
            <a:r>
              <a:rPr lang="en-US" baseline="0" dirty="0"/>
              <a:t>	When we collect the event, we only collect the nearby bounding box. </a:t>
            </a:r>
          </a:p>
          <a:p>
            <a:r>
              <a:rPr lang="en-US" baseline="0" dirty="0"/>
              <a:t>	In my case, I used 20 degree by 20 degree bounding box.</a:t>
            </a:r>
          </a:p>
          <a:p>
            <a:r>
              <a:rPr lang="en-US" baseline="0" dirty="0"/>
              <a:t>	And randomly slide the bounding box several times to sustain “transient invariance”.  </a:t>
            </a:r>
          </a:p>
          <a:p>
            <a:r>
              <a:rPr lang="en-US" baseline="0" dirty="0"/>
              <a:t>-In second stage, those labeled hurricane data will be the input of “</a:t>
            </a:r>
            <a:r>
              <a:rPr lang="en-US" baseline="0" dirty="0" err="1"/>
              <a:t>detectionCNNs</a:t>
            </a:r>
            <a:r>
              <a:rPr lang="en-US" baseline="0" dirty="0"/>
              <a:t>”, and “detection CNNs” learns to detect “yes” or “no” instance.</a:t>
            </a:r>
          </a:p>
          <a:p>
            <a:r>
              <a:rPr lang="en-US" baseline="0" dirty="0"/>
              <a:t>-In third stage, just for the ”yes” instance, “localization CNNs” learns to detect exact location-such as latitude and longitude-of hurricane. </a:t>
            </a:r>
          </a:p>
          <a:p>
            <a:r>
              <a:rPr lang="en-US" baseline="0" dirty="0"/>
              <a:t>(Once those two CNNs finishes learning, the input of this whole framework will be global climate data, and the output is detection result with exact location.)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4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our main result for the</a:t>
            </a:r>
            <a:r>
              <a:rPr lang="en-US" baseline="0" dirty="0"/>
              <a:t> hurricane </a:t>
            </a:r>
            <a:r>
              <a:rPr lang="en-US" dirty="0"/>
              <a:t>detection and localization”.</a:t>
            </a:r>
          </a:p>
          <a:p>
            <a:r>
              <a:rPr lang="en-US" dirty="0"/>
              <a:t>For the detection CNNs,</a:t>
            </a:r>
            <a:r>
              <a:rPr lang="en-US" baseline="0" dirty="0"/>
              <a:t> we have achieved almost 100% accuracy using our data.</a:t>
            </a:r>
          </a:p>
          <a:p>
            <a:r>
              <a:rPr lang="en-US" baseline="0" dirty="0"/>
              <a:t>For the localization CNNs, we have achieved around 4.5 degrees of regression error. </a:t>
            </a:r>
          </a:p>
          <a:p>
            <a:r>
              <a:rPr lang="en-US" baseline="0" dirty="0"/>
              <a:t>Considering that 1 degree is around 100km, that means CNNs localize hurricane with 450 km off from the true location which is not great.</a:t>
            </a:r>
          </a:p>
          <a:p>
            <a:r>
              <a:rPr lang="en-US" dirty="0"/>
              <a:t>We consider the reason for this poor localization</a:t>
            </a:r>
            <a:r>
              <a:rPr lang="en-US" baseline="0" dirty="0"/>
              <a:t> accuracy is low resolution of data.</a:t>
            </a:r>
          </a:p>
          <a:p>
            <a:r>
              <a:rPr lang="en-US" baseline="0" dirty="0"/>
              <a:t>Then, how can we increase the localization accuracy without </a:t>
            </a:r>
            <a:r>
              <a:rPr lang="en-US" baseline="0"/>
              <a:t>downscaling process?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75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" TargetMode="External"/><Relationship Id="rId2" Type="http://schemas.openxmlformats.org/officeDocument/2006/relationships/hyperlink" Target="https://web.stanford.edu/class/cs20si/2017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8D0E-410B-BE45-B7AA-C7C54A591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573306"/>
            <a:ext cx="7766936" cy="2437189"/>
          </a:xfrm>
        </p:spPr>
        <p:txBody>
          <a:bodyPr/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TensorFlow tutorial:</a:t>
            </a:r>
            <a:b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Image classification using CNN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92ECF-0703-6C46-9ED3-4A475A6E6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10492"/>
            <a:ext cx="7766936" cy="1096899"/>
          </a:xfrm>
        </p:spPr>
        <p:txBody>
          <a:bodyPr/>
          <a:lstStyle/>
          <a:p>
            <a:r>
              <a:rPr lang="en-US" dirty="0"/>
              <a:t>Soo Kim</a:t>
            </a:r>
          </a:p>
          <a:p>
            <a:r>
              <a:rPr lang="en-US" dirty="0"/>
              <a:t>Lawrence Livermore National Laboratories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788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NN (Neural Networks)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FE7CD-B1DE-9545-AF8B-602EA99330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423780"/>
            <a:ext cx="10003590" cy="504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20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D12F1-4DDD-C84D-B88D-5861ED19F8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0698" b="7586"/>
          <a:stretch/>
        </p:blipFill>
        <p:spPr>
          <a:xfrm>
            <a:off x="3398586" y="1096289"/>
            <a:ext cx="5875416" cy="4174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9A526A-A834-AC4E-B79C-102BFB55A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19" r="62798" b="-1"/>
          <a:stretch/>
        </p:blipFill>
        <p:spPr>
          <a:xfrm>
            <a:off x="677334" y="4645959"/>
            <a:ext cx="4147856" cy="2164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106687-2A62-2643-A1C1-17E01AC53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614" y="5423647"/>
            <a:ext cx="2400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04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60993-CFF4-1742-807C-B7AF574968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4297"/>
            <a:ext cx="96393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35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567E9-6903-3A4B-8E9F-1AC4A04FC51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356" y="1922554"/>
            <a:ext cx="96647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2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2A373-6F92-1E46-8E9A-E78A4AF2D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42141"/>
            <a:ext cx="6758890" cy="435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74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A8432-EE2A-7C48-98CE-FEFC0FF59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75084"/>
            <a:ext cx="8214816" cy="40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34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509DD-E988-D947-86B8-34FCC16CF4C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3903" y="1270000"/>
            <a:ext cx="9588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50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76CDE-AF30-A248-9B98-FF7BF2F081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068" y="1466103"/>
            <a:ext cx="96012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6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65D00-F6CD-C643-A529-A17BD72588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077" y="1634858"/>
            <a:ext cx="95123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21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9F023-7E57-3C47-A318-D9B6DA09AC7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959" y="1446306"/>
            <a:ext cx="96266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5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2548-7059-C644-8296-9FB91499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D69AA-2EF0-624C-AE21-CF4C5B072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Preliminary</a:t>
            </a:r>
          </a:p>
          <a:p>
            <a:r>
              <a:rPr lang="en-US" dirty="0"/>
              <a:t>What is Neural Networks</a:t>
            </a:r>
          </a:p>
          <a:p>
            <a:r>
              <a:rPr lang="en-US" dirty="0"/>
              <a:t>CNN for MNIST classification</a:t>
            </a:r>
          </a:p>
          <a:p>
            <a:r>
              <a:rPr lang="en-US" dirty="0"/>
              <a:t>CNN for hurricane classification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F56DB-A1CF-3446-B4C9-BF8B02C7984D}"/>
              </a:ext>
            </a:extLst>
          </p:cNvPr>
          <p:cNvSpPr/>
          <p:nvPr/>
        </p:nvSpPr>
        <p:spPr>
          <a:xfrm>
            <a:off x="372039" y="5543385"/>
            <a:ext cx="83551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Sources:</a:t>
            </a:r>
            <a:br>
              <a:rPr lang="en-US" dirty="0"/>
            </a:br>
            <a:r>
              <a:rPr lang="en-US" dirty="0" err="1"/>
              <a:t>Tensorflow</a:t>
            </a:r>
            <a:r>
              <a:rPr lang="en-US" dirty="0"/>
              <a:t> for deep learning research: </a:t>
            </a:r>
            <a:r>
              <a:rPr lang="en-US" dirty="0">
                <a:hlinkClick r:id="rId2"/>
              </a:rPr>
              <a:t>https://web.stanford.edu/class/cs20si/2017/</a:t>
            </a:r>
            <a:endParaRPr lang="en-US" dirty="0"/>
          </a:p>
          <a:p>
            <a:r>
              <a:rPr lang="en-US" dirty="0"/>
              <a:t>MNIST for ML Beginner: </a:t>
            </a:r>
            <a:r>
              <a:rPr lang="en-US" dirty="0">
                <a:hlinkClick r:id="rId3"/>
              </a:rPr>
              <a:t>https://www.tensorflow.org/tutorials/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493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9758E-76E1-9C4C-BA49-5781A70F13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868" y="1572250"/>
            <a:ext cx="9245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48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2C6F1-9614-B64F-BAB4-F0A4326913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2068" y="1543050"/>
            <a:ext cx="93472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21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9CEE3-5D76-B444-BFC3-BF1BF249B8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168" y="1525738"/>
            <a:ext cx="97790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58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D5A62-18B0-494D-8DA9-5E98D661C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83" y="1705162"/>
            <a:ext cx="98806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04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A407E-A22C-3840-A96D-8A882E6EA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22" y="1270000"/>
            <a:ext cx="75438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85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27B32-6C90-B448-AB17-DFBB92CC934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926" y="1689847"/>
            <a:ext cx="87249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71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>
            <a:extLst>
              <a:ext uri="{FF2B5EF4-FFF2-40B4-BE49-F238E27FC236}">
                <a16:creationId xmlns:a16="http://schemas.microsoft.com/office/drawing/2014/main" id="{C8005454-F419-3044-B2D3-0945F745996E}"/>
              </a:ext>
            </a:extLst>
          </p:cNvPr>
          <p:cNvSpPr txBox="1"/>
          <p:nvPr/>
        </p:nvSpPr>
        <p:spPr>
          <a:xfrm>
            <a:off x="1437504" y="6015007"/>
            <a:ext cx="91611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Liu, </a:t>
            </a:r>
            <a:r>
              <a:rPr lang="en-US" sz="1050" dirty="0" err="1"/>
              <a:t>Yunjie</a:t>
            </a:r>
            <a:r>
              <a:rPr lang="en-US" sz="1050" dirty="0"/>
              <a:t>, et al. "Application of deep convolutional neural networks for detecting extreme weather in climate datasets." </a:t>
            </a:r>
            <a:br>
              <a:rPr lang="en-US" sz="1050" dirty="0"/>
            </a:br>
            <a:r>
              <a:rPr lang="en-US" sz="1050" dirty="0" err="1"/>
              <a:t>arXiv</a:t>
            </a:r>
            <a:r>
              <a:rPr lang="en-US" sz="1050" dirty="0"/>
              <a:t> preprint arXiv:1605.01156 (2016).</a:t>
            </a:r>
            <a:endParaRPr lang="en-US" sz="825" i="1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49732F1-FB8C-B84C-B4FE-F0CB38FFE222}"/>
              </a:ext>
            </a:extLst>
          </p:cNvPr>
          <p:cNvSpPr/>
          <p:nvPr/>
        </p:nvSpPr>
        <p:spPr>
          <a:xfrm>
            <a:off x="5819532" y="1929543"/>
            <a:ext cx="498130" cy="5071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33FC44A-0F52-BC43-B87B-F9CBB1171012}"/>
              </a:ext>
            </a:extLst>
          </p:cNvPr>
          <p:cNvSpPr/>
          <p:nvPr/>
        </p:nvSpPr>
        <p:spPr>
          <a:xfrm>
            <a:off x="5882749" y="2031055"/>
            <a:ext cx="498130" cy="5071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A7D62D3-1E64-9447-B97B-3AF0E83D9B0C}"/>
              </a:ext>
            </a:extLst>
          </p:cNvPr>
          <p:cNvSpPr/>
          <p:nvPr/>
        </p:nvSpPr>
        <p:spPr>
          <a:xfrm>
            <a:off x="5954185" y="2145355"/>
            <a:ext cx="498130" cy="5071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6159965-D397-E34E-BD30-F4D47A28A9D5}"/>
              </a:ext>
            </a:extLst>
          </p:cNvPr>
          <p:cNvSpPr/>
          <p:nvPr/>
        </p:nvSpPr>
        <p:spPr>
          <a:xfrm>
            <a:off x="6196673" y="2262182"/>
            <a:ext cx="169917" cy="17308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3E266E7-DBB6-164C-A280-125F44E1BD1F}"/>
              </a:ext>
            </a:extLst>
          </p:cNvPr>
          <p:cNvSpPr/>
          <p:nvPr/>
        </p:nvSpPr>
        <p:spPr>
          <a:xfrm>
            <a:off x="6556958" y="2087615"/>
            <a:ext cx="272081" cy="250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8A68AF0-99BE-F440-A0B3-DA2D18F9ECCE}"/>
              </a:ext>
            </a:extLst>
          </p:cNvPr>
          <p:cNvSpPr/>
          <p:nvPr/>
        </p:nvSpPr>
        <p:spPr>
          <a:xfrm>
            <a:off x="6596257" y="2191790"/>
            <a:ext cx="272081" cy="250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B614462-75AE-1840-8897-B69100301C4A}"/>
              </a:ext>
            </a:extLst>
          </p:cNvPr>
          <p:cNvSpPr/>
          <p:nvPr/>
        </p:nvSpPr>
        <p:spPr>
          <a:xfrm>
            <a:off x="6639110" y="2276927"/>
            <a:ext cx="272081" cy="250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D8E37D3-FC3C-6B46-A98D-5FFF1C2486D9}"/>
              </a:ext>
            </a:extLst>
          </p:cNvPr>
          <p:cNvSpPr/>
          <p:nvPr/>
        </p:nvSpPr>
        <p:spPr>
          <a:xfrm>
            <a:off x="6793180" y="2344334"/>
            <a:ext cx="69790" cy="5878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7573E51-0F0F-6D43-8719-56EB9F102D6A}"/>
              </a:ext>
            </a:extLst>
          </p:cNvPr>
          <p:cNvCxnSpPr/>
          <p:nvPr/>
        </p:nvCxnSpPr>
        <p:spPr>
          <a:xfrm>
            <a:off x="6366589" y="2262182"/>
            <a:ext cx="461486" cy="82152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56E26C3-CAF3-0B44-8A34-C4EAA3682716}"/>
              </a:ext>
            </a:extLst>
          </p:cNvPr>
          <p:cNvCxnSpPr/>
          <p:nvPr/>
        </p:nvCxnSpPr>
        <p:spPr>
          <a:xfrm flipV="1">
            <a:off x="6365513" y="2413800"/>
            <a:ext cx="462562" cy="27502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F3B4C6E-1892-2244-9896-34BFE6808D45}"/>
              </a:ext>
            </a:extLst>
          </p:cNvPr>
          <p:cNvSpPr/>
          <p:nvPr/>
        </p:nvSpPr>
        <p:spPr>
          <a:xfrm>
            <a:off x="6906288" y="2253791"/>
            <a:ext cx="28405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1050" b="1"/>
              <a:t>…</a:t>
            </a:r>
            <a:endParaRPr lang="en-US" sz="1050" b="1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89D3E52-B9CA-0549-9530-F4DA4A30FA10}"/>
              </a:ext>
            </a:extLst>
          </p:cNvPr>
          <p:cNvSpPr/>
          <p:nvPr/>
        </p:nvSpPr>
        <p:spPr>
          <a:xfrm>
            <a:off x="7003440" y="1987599"/>
            <a:ext cx="116300" cy="1356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DDD3B71-0B45-DA4F-AD6A-4592DE3D73E3}"/>
              </a:ext>
            </a:extLst>
          </p:cNvPr>
          <p:cNvSpPr/>
          <p:nvPr/>
        </p:nvSpPr>
        <p:spPr>
          <a:xfrm>
            <a:off x="7042739" y="2091774"/>
            <a:ext cx="116300" cy="1356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0DAF132-878A-7549-895A-D6D3D2A7138C}"/>
              </a:ext>
            </a:extLst>
          </p:cNvPr>
          <p:cNvSpPr/>
          <p:nvPr/>
        </p:nvSpPr>
        <p:spPr>
          <a:xfrm>
            <a:off x="7085592" y="2176911"/>
            <a:ext cx="116300" cy="1356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88B94C0-08FC-BA4A-88DB-2A51584D01B9}"/>
              </a:ext>
            </a:extLst>
          </p:cNvPr>
          <p:cNvSpPr/>
          <p:nvPr/>
        </p:nvSpPr>
        <p:spPr>
          <a:xfrm>
            <a:off x="7117740" y="2241204"/>
            <a:ext cx="116300" cy="1356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1696395-CB1F-5647-93C8-011816F18B24}"/>
              </a:ext>
            </a:extLst>
          </p:cNvPr>
          <p:cNvSpPr/>
          <p:nvPr/>
        </p:nvSpPr>
        <p:spPr>
          <a:xfrm>
            <a:off x="7157039" y="2345379"/>
            <a:ext cx="116300" cy="1356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7434F6F-BA23-6C41-8D1F-E856D4980548}"/>
              </a:ext>
            </a:extLst>
          </p:cNvPr>
          <p:cNvSpPr/>
          <p:nvPr/>
        </p:nvSpPr>
        <p:spPr>
          <a:xfrm>
            <a:off x="7199892" y="2430516"/>
            <a:ext cx="116300" cy="1356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97B323F-C406-9344-AFD4-8DB34962CB64}"/>
              </a:ext>
            </a:extLst>
          </p:cNvPr>
          <p:cNvCxnSpPr/>
          <p:nvPr/>
        </p:nvCxnSpPr>
        <p:spPr>
          <a:xfrm>
            <a:off x="7107566" y="1985900"/>
            <a:ext cx="300508" cy="1451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A1BBDEA-83C6-0D46-BB7C-A40E05E9EC84}"/>
              </a:ext>
            </a:extLst>
          </p:cNvPr>
          <p:cNvCxnSpPr/>
          <p:nvPr/>
        </p:nvCxnSpPr>
        <p:spPr>
          <a:xfrm flipV="1">
            <a:off x="7258042" y="2316678"/>
            <a:ext cx="178604" cy="2494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88FE042-4996-E64A-A4F5-C2EA838E698B}"/>
              </a:ext>
            </a:extLst>
          </p:cNvPr>
          <p:cNvSpPr/>
          <p:nvPr/>
        </p:nvSpPr>
        <p:spPr>
          <a:xfrm>
            <a:off x="7349923" y="2131065"/>
            <a:ext cx="116300" cy="1356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68BC050-5896-5E47-9162-9A2EDB905F20}"/>
              </a:ext>
            </a:extLst>
          </p:cNvPr>
          <p:cNvSpPr/>
          <p:nvPr/>
        </p:nvSpPr>
        <p:spPr>
          <a:xfrm>
            <a:off x="7378495" y="2181070"/>
            <a:ext cx="116300" cy="1356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69BAE7E-B265-9D4B-91DC-323ED5B72ED3}"/>
              </a:ext>
            </a:extLst>
          </p:cNvPr>
          <p:cNvSpPr/>
          <p:nvPr/>
        </p:nvSpPr>
        <p:spPr>
          <a:xfrm>
            <a:off x="7488990" y="1947050"/>
            <a:ext cx="458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4024201-64AD-8F49-8DA9-A00A7D428EC3}"/>
              </a:ext>
            </a:extLst>
          </p:cNvPr>
          <p:cNvSpPr/>
          <p:nvPr/>
        </p:nvSpPr>
        <p:spPr>
          <a:xfrm>
            <a:off x="7526188" y="2185699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No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9DD8989-6B57-C043-99C4-DF2838E39B69}"/>
              </a:ext>
            </a:extLst>
          </p:cNvPr>
          <p:cNvSpPr/>
          <p:nvPr/>
        </p:nvSpPr>
        <p:spPr bwMode="auto">
          <a:xfrm>
            <a:off x="4446105" y="2097396"/>
            <a:ext cx="1194522" cy="430155"/>
          </a:xfrm>
          <a:prstGeom prst="rightArrow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EBF03F6-C7D8-AC4F-9311-C9869AB23FD8}"/>
              </a:ext>
            </a:extLst>
          </p:cNvPr>
          <p:cNvSpPr/>
          <p:nvPr/>
        </p:nvSpPr>
        <p:spPr>
          <a:xfrm>
            <a:off x="5461545" y="1299506"/>
            <a:ext cx="23551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b="1" i="1" dirty="0"/>
              <a:t>Is is hurricane?</a:t>
            </a:r>
            <a:br>
              <a:rPr lang="en-US" sz="1700" b="1" i="1" dirty="0"/>
            </a:br>
            <a:r>
              <a:rPr lang="en-US" sz="1700" i="1" dirty="0"/>
              <a:t>(Binary Classification</a:t>
            </a:r>
            <a:r>
              <a:rPr lang="en-US" sz="1700" b="1" i="1" dirty="0"/>
              <a:t>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2DE7FA1-3172-C741-8A6A-81C38F67B661}"/>
              </a:ext>
            </a:extLst>
          </p:cNvPr>
          <p:cNvSpPr/>
          <p:nvPr/>
        </p:nvSpPr>
        <p:spPr>
          <a:xfrm>
            <a:off x="2508298" y="1637167"/>
            <a:ext cx="1811714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b="1" i="1" dirty="0"/>
              <a:t>Labeled </a:t>
            </a:r>
            <a:br>
              <a:rPr lang="en-US" sz="1700" b="1" i="1" dirty="0"/>
            </a:br>
            <a:r>
              <a:rPr lang="en-US" sz="1700" b="1" i="1" dirty="0"/>
              <a:t>2-d patches </a:t>
            </a:r>
            <a:br>
              <a:rPr lang="en-US" sz="1700" b="1" i="1" dirty="0"/>
            </a:br>
            <a:r>
              <a:rPr lang="en-US" sz="1700" i="1" dirty="0"/>
              <a:t>(Reanalysis and </a:t>
            </a:r>
            <a:br>
              <a:rPr lang="en-US" sz="1700" i="1" dirty="0"/>
            </a:br>
            <a:r>
              <a:rPr lang="en-US" sz="1700" i="1" dirty="0"/>
              <a:t>Simulation)</a:t>
            </a:r>
          </a:p>
          <a:p>
            <a:pPr algn="ctr"/>
            <a:endParaRPr lang="en-US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EEEC2F-4545-344F-939B-3CF03F4CF3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0092" b="36972"/>
          <a:stretch/>
        </p:blipFill>
        <p:spPr>
          <a:xfrm>
            <a:off x="3933028" y="3658866"/>
            <a:ext cx="4188516" cy="121304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15D9119-C77B-C142-AAC2-EC8E0BB3C0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57" r="9018" b="79637"/>
          <a:stretch/>
        </p:blipFill>
        <p:spPr>
          <a:xfrm>
            <a:off x="3197607" y="2602877"/>
            <a:ext cx="4520549" cy="99654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FDEECD5-E8E0-BE4E-8D3F-11FD902E1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8516" b="-1"/>
          <a:stretch/>
        </p:blipFill>
        <p:spPr>
          <a:xfrm>
            <a:off x="3952906" y="4835531"/>
            <a:ext cx="4188516" cy="1159599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78A58B43-A6D7-594C-BAB8-E71D8E01C4D4}"/>
              </a:ext>
            </a:extLst>
          </p:cNvPr>
          <p:cNvSpPr txBox="1">
            <a:spLocks/>
          </p:cNvSpPr>
          <p:nvPr/>
        </p:nvSpPr>
        <p:spPr>
          <a:xfrm>
            <a:off x="560794" y="38559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Application for Climate Science</a:t>
            </a:r>
          </a:p>
        </p:txBody>
      </p:sp>
    </p:spTree>
    <p:extLst>
      <p:ext uri="{BB962C8B-B14F-4D97-AF65-F5344CB8AC3E}">
        <p14:creationId xmlns:p14="http://schemas.microsoft.com/office/powerpoint/2010/main" val="155441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35"/>
    </mc:Choice>
    <mc:Fallback xmlns="">
      <p:transition spd="slow" advTm="12973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>
            <a:extLst>
              <a:ext uri="{FF2B5EF4-FFF2-40B4-BE49-F238E27FC236}">
                <a16:creationId xmlns:a16="http://schemas.microsoft.com/office/drawing/2014/main" id="{C8005454-F419-3044-B2D3-0945F745996E}"/>
              </a:ext>
            </a:extLst>
          </p:cNvPr>
          <p:cNvSpPr txBox="1"/>
          <p:nvPr/>
        </p:nvSpPr>
        <p:spPr>
          <a:xfrm>
            <a:off x="560794" y="5920733"/>
            <a:ext cx="28320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Liu, </a:t>
            </a:r>
            <a:r>
              <a:rPr lang="en-US" sz="1050" dirty="0" err="1"/>
              <a:t>Yunjie</a:t>
            </a:r>
            <a:r>
              <a:rPr lang="en-US" sz="1050" dirty="0"/>
              <a:t>, et al. "Application of deep convolutional neural networks for detecting extreme weather in climate datasets." </a:t>
            </a:r>
            <a:br>
              <a:rPr lang="en-US" sz="1050" dirty="0"/>
            </a:br>
            <a:r>
              <a:rPr lang="en-US" sz="1050" dirty="0" err="1"/>
              <a:t>arXiv</a:t>
            </a:r>
            <a:r>
              <a:rPr lang="en-US" sz="1050" dirty="0"/>
              <a:t> preprint arXiv:1605.01156 (2016).</a:t>
            </a:r>
            <a:endParaRPr lang="en-US" sz="825" i="1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78A58B43-A6D7-594C-BAB8-E71D8E01C4D4}"/>
              </a:ext>
            </a:extLst>
          </p:cNvPr>
          <p:cNvSpPr txBox="1">
            <a:spLocks/>
          </p:cNvSpPr>
          <p:nvPr/>
        </p:nvSpPr>
        <p:spPr>
          <a:xfrm>
            <a:off x="560794" y="38559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Application for Climate Science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40F446F-9075-CB4F-A05D-ADA463197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954" y="1045997"/>
            <a:ext cx="4318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35"/>
    </mc:Choice>
    <mc:Fallback xmlns="">
      <p:transition spd="slow" advTm="12973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69269"/>
            <a:ext cx="10018713" cy="955964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Application for Climate Science</a:t>
            </a:r>
            <a:endParaRPr lang="en-US" b="1" dirty="0">
              <a:solidFill>
                <a:srgbClr val="376092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403323" y="1093356"/>
            <a:ext cx="5029200" cy="1154259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Stage 1: </a:t>
            </a:r>
            <a:br>
              <a:rPr lang="en-US" sz="2400" b="1" dirty="0">
                <a:solidFill>
                  <a:srgbClr val="002060"/>
                </a:solidFill>
              </a:rPr>
            </a:br>
            <a:r>
              <a:rPr lang="en-US" sz="2400" b="1" dirty="0"/>
              <a:t>Data Collection </a:t>
            </a:r>
            <a:r>
              <a:rPr lang="en-US" sz="2400" b="1"/>
              <a:t>+ Labeling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4941457" y="1093357"/>
            <a:ext cx="3945466" cy="1154258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Stage 2: </a:t>
            </a:r>
            <a:br>
              <a:rPr lang="en-US" sz="2400" b="1" dirty="0">
                <a:solidFill>
                  <a:srgbClr val="002060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  Detection</a:t>
            </a:r>
          </a:p>
        </p:txBody>
      </p:sp>
      <p:sp>
        <p:nvSpPr>
          <p:cNvPr id="10" name="Chevron 9"/>
          <p:cNvSpPr/>
          <p:nvPr/>
        </p:nvSpPr>
        <p:spPr>
          <a:xfrm>
            <a:off x="8412788" y="1093356"/>
            <a:ext cx="3945468" cy="1154259"/>
          </a:xfrm>
          <a:prstGeom prst="chevr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Stage 3: </a:t>
            </a:r>
            <a:br>
              <a:rPr lang="en-US" sz="2400" b="1" dirty="0">
                <a:solidFill>
                  <a:srgbClr val="002060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Localization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99826" y="2456846"/>
            <a:ext cx="1738225" cy="369332"/>
          </a:xfrm>
          <a:prstGeom prst="rect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Crop by grids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37045" y="3090056"/>
            <a:ext cx="11231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/>
              <a:t>Temperature</a:t>
            </a:r>
            <a:endParaRPr lang="en-US" sz="1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725405" y="3340517"/>
            <a:ext cx="2237952" cy="1602334"/>
            <a:chOff x="1154926" y="2250283"/>
            <a:chExt cx="2237952" cy="1602334"/>
          </a:xfrm>
        </p:grpSpPr>
        <p:sp>
          <p:nvSpPr>
            <p:cNvPr id="18" name="Rectangle 17"/>
            <p:cNvSpPr/>
            <p:nvPr/>
          </p:nvSpPr>
          <p:spPr>
            <a:xfrm>
              <a:off x="1154926" y="3544840"/>
              <a:ext cx="12089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/>
                <a:t>Climate data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08077" y="2658434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/>
                <a:t>wind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74943" y="2250283"/>
              <a:ext cx="111793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/>
                <a:t>precipitation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667275" y="2500743"/>
              <a:ext cx="2327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/>
                <a:t>: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24144" y="4861250"/>
            <a:ext cx="1509699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Labeled by </a:t>
            </a:r>
            <a:b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historical record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565172" y="4845551"/>
            <a:ext cx="28841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Convolutional Neural Network</a:t>
            </a:r>
          </a:p>
          <a:p>
            <a:pPr algn="ctr"/>
            <a:r>
              <a:rPr lang="en-US" sz="1600" i="1" dirty="0"/>
              <a:t>Does it contain hurricane?</a:t>
            </a:r>
            <a:br>
              <a:rPr lang="en-US" sz="1600" i="1" dirty="0"/>
            </a:br>
            <a:r>
              <a:rPr lang="en-US" sz="1600" i="1" dirty="0"/>
              <a:t>(Classification)</a:t>
            </a:r>
          </a:p>
        </p:txBody>
      </p:sp>
      <p:sp>
        <p:nvSpPr>
          <p:cNvPr id="37" name="Bent Arrow 36"/>
          <p:cNvSpPr/>
          <p:nvPr/>
        </p:nvSpPr>
        <p:spPr>
          <a:xfrm>
            <a:off x="873600" y="2530163"/>
            <a:ext cx="611805" cy="64636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Bent Arrow 37"/>
          <p:cNvSpPr/>
          <p:nvPr/>
        </p:nvSpPr>
        <p:spPr>
          <a:xfrm rot="5400000">
            <a:off x="3266552" y="2581248"/>
            <a:ext cx="611805" cy="64636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4445968" y="2413871"/>
            <a:ext cx="943159" cy="2054895"/>
            <a:chOff x="4131730" y="2967411"/>
            <a:chExt cx="3068165" cy="1231294"/>
          </a:xfrm>
        </p:grpSpPr>
        <p:sp>
          <p:nvSpPr>
            <p:cNvPr id="45" name="Rectangle 44"/>
            <p:cNvSpPr/>
            <p:nvPr/>
          </p:nvSpPr>
          <p:spPr>
            <a:xfrm>
              <a:off x="4131730" y="2972536"/>
              <a:ext cx="3068165" cy="191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Hurricane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355685" y="2967411"/>
              <a:ext cx="2620262" cy="1231294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406469" y="4570143"/>
            <a:ext cx="1074448" cy="1768006"/>
            <a:chOff x="4636704" y="4311488"/>
            <a:chExt cx="2429606" cy="1221805"/>
          </a:xfrm>
        </p:grpSpPr>
        <p:sp>
          <p:nvSpPr>
            <p:cNvPr id="48" name="Rectangle 47"/>
            <p:cNvSpPr/>
            <p:nvPr/>
          </p:nvSpPr>
          <p:spPr>
            <a:xfrm>
              <a:off x="4636704" y="4328454"/>
              <a:ext cx="2429606" cy="940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</a:rPr>
                <a:t>Normal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930390" y="4311488"/>
              <a:ext cx="1796200" cy="1221805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5692996" y="3829339"/>
            <a:ext cx="664173" cy="67614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777285" y="3964688"/>
            <a:ext cx="664173" cy="67614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872533" y="4117088"/>
            <a:ext cx="664173" cy="67614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195849" y="4272858"/>
            <a:ext cx="226556" cy="23077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676229" y="4040101"/>
            <a:ext cx="362774" cy="3341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728628" y="4179001"/>
            <a:ext cx="362774" cy="3341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785765" y="4292517"/>
            <a:ext cx="362774" cy="3341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991193" y="4382394"/>
            <a:ext cx="93053" cy="7837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6422405" y="4272858"/>
            <a:ext cx="615315" cy="109536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6420970" y="4475015"/>
            <a:ext cx="616749" cy="3666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7174917" y="4261670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1400" b="1"/>
              <a:t>…</a:t>
            </a:r>
            <a:endParaRPr lang="en-US" sz="1400" b="1" dirty="0"/>
          </a:p>
        </p:txBody>
      </p:sp>
      <p:sp>
        <p:nvSpPr>
          <p:cNvPr id="64" name="Rectangle 63"/>
          <p:cNvSpPr/>
          <p:nvPr/>
        </p:nvSpPr>
        <p:spPr>
          <a:xfrm>
            <a:off x="7271540" y="3906747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323939" y="4045647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381076" y="4159163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7423940" y="4244887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476339" y="4383787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7533476" y="4497303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5350784" y="4390361"/>
            <a:ext cx="226998" cy="231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7410374" y="3904482"/>
            <a:ext cx="400677" cy="1935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7611009" y="4345519"/>
            <a:ext cx="238138" cy="3325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8855238" y="2495815"/>
            <a:ext cx="664173" cy="67614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8939527" y="2631164"/>
            <a:ext cx="664173" cy="67614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9034775" y="2783564"/>
            <a:ext cx="664173" cy="67614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9358091" y="2939334"/>
            <a:ext cx="226556" cy="23077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9859253" y="2588373"/>
            <a:ext cx="362774" cy="3341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9911652" y="2727273"/>
            <a:ext cx="362774" cy="3341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9968789" y="2840789"/>
            <a:ext cx="362774" cy="3341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0174217" y="2930666"/>
            <a:ext cx="93053" cy="7837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>
            <a:stCxn id="76" idx="0"/>
            <a:endCxn id="80" idx="0"/>
          </p:cNvCxnSpPr>
          <p:nvPr/>
        </p:nvCxnSpPr>
        <p:spPr>
          <a:xfrm flipV="1">
            <a:off x="9471369" y="2930666"/>
            <a:ext cx="749375" cy="8668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557667" y="3023290"/>
            <a:ext cx="663076" cy="199603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0357941" y="2809942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1400" b="1" dirty="0"/>
              <a:t>…</a:t>
            </a:r>
            <a:endParaRPr lang="en-US" sz="1400" b="1" dirty="0"/>
          </a:p>
        </p:txBody>
      </p:sp>
      <p:sp>
        <p:nvSpPr>
          <p:cNvPr id="84" name="Rectangle 83"/>
          <p:cNvSpPr/>
          <p:nvPr/>
        </p:nvSpPr>
        <p:spPr>
          <a:xfrm>
            <a:off x="10568867" y="2455019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621266" y="2593919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678403" y="2707435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721267" y="2793159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0773666" y="2932059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0830803" y="3045575"/>
            <a:ext cx="155066" cy="180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>
            <a:off x="10707701" y="2452754"/>
            <a:ext cx="353019" cy="888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733518" y="4098036"/>
            <a:ext cx="155066" cy="1808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7771614" y="4164709"/>
            <a:ext cx="155066" cy="1808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7972382" y="3958699"/>
            <a:ext cx="451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94" name="Rectangle 93"/>
          <p:cNvSpPr/>
          <p:nvPr/>
        </p:nvSpPr>
        <p:spPr>
          <a:xfrm>
            <a:off x="8012886" y="4197383"/>
            <a:ext cx="399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No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1013491" y="2552658"/>
            <a:ext cx="145544" cy="1697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1077137" y="2679668"/>
            <a:ext cx="155066" cy="1808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>
            <a:stCxn id="89" idx="3"/>
            <a:endCxn id="96" idx="2"/>
          </p:cNvCxnSpPr>
          <p:nvPr/>
        </p:nvCxnSpPr>
        <p:spPr>
          <a:xfrm flipV="1">
            <a:off x="10985869" y="2860478"/>
            <a:ext cx="168801" cy="2755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11158017" y="2467678"/>
            <a:ext cx="10569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x’ (longitude)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1178298" y="2634366"/>
            <a:ext cx="936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y’ (latitude)</a:t>
            </a:r>
          </a:p>
        </p:txBody>
      </p:sp>
      <p:sp>
        <p:nvSpPr>
          <p:cNvPr id="102" name="Bent Arrow 101"/>
          <p:cNvSpPr/>
          <p:nvPr/>
        </p:nvSpPr>
        <p:spPr>
          <a:xfrm>
            <a:off x="8118314" y="3051928"/>
            <a:ext cx="611805" cy="91699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931065" y="3556870"/>
            <a:ext cx="28841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Convolutional Neural Network</a:t>
            </a:r>
          </a:p>
          <a:p>
            <a:pPr algn="ctr"/>
            <a:r>
              <a:rPr lang="en-US" sz="1600" i="1" dirty="0"/>
              <a:t>Where is the hurricane?</a:t>
            </a:r>
            <a:br>
              <a:rPr lang="en-US" sz="1600" i="1" dirty="0"/>
            </a:br>
            <a:r>
              <a:rPr lang="en-US" sz="1600" i="1" dirty="0"/>
              <a:t>(Regression)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272123" y="3214903"/>
            <a:ext cx="1454257" cy="882598"/>
            <a:chOff x="846666" y="2218267"/>
            <a:chExt cx="6565882" cy="2684988"/>
          </a:xfrm>
          <a:noFill/>
        </p:grpSpPr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3"/>
            <a:srcRect l="1384" t="-598" r="22" b="4205"/>
            <a:stretch/>
          </p:blipFill>
          <p:spPr>
            <a:xfrm>
              <a:off x="846666" y="2218267"/>
              <a:ext cx="6565882" cy="268498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  <p:sp>
          <p:nvSpPr>
            <p:cNvPr id="119" name="Oval 118"/>
            <p:cNvSpPr/>
            <p:nvPr/>
          </p:nvSpPr>
          <p:spPr>
            <a:xfrm flipH="1">
              <a:off x="2404476" y="3064795"/>
              <a:ext cx="135466" cy="118533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383020" y="3365312"/>
            <a:ext cx="1454257" cy="882598"/>
            <a:chOff x="846666" y="2218267"/>
            <a:chExt cx="6565882" cy="2684988"/>
          </a:xfrm>
          <a:noFill/>
        </p:grpSpPr>
        <p:pic>
          <p:nvPicPr>
            <p:cNvPr id="160" name="Picture 159"/>
            <p:cNvPicPr>
              <a:picLocks noChangeAspect="1"/>
            </p:cNvPicPr>
            <p:nvPr/>
          </p:nvPicPr>
          <p:blipFill rotWithShape="1">
            <a:blip r:embed="rId3"/>
            <a:srcRect l="1384" t="-598" r="22" b="4205"/>
            <a:stretch/>
          </p:blipFill>
          <p:spPr>
            <a:xfrm>
              <a:off x="846666" y="2218267"/>
              <a:ext cx="6565882" cy="268498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  <p:sp>
          <p:nvSpPr>
            <p:cNvPr id="161" name="Oval 160"/>
            <p:cNvSpPr/>
            <p:nvPr/>
          </p:nvSpPr>
          <p:spPr>
            <a:xfrm flipH="1">
              <a:off x="2404476" y="3064795"/>
              <a:ext cx="135466" cy="118533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590596" y="3638039"/>
            <a:ext cx="1454257" cy="882598"/>
            <a:chOff x="846666" y="2218267"/>
            <a:chExt cx="6565882" cy="2684988"/>
          </a:xfrm>
          <a:noFill/>
        </p:grpSpPr>
        <p:pic>
          <p:nvPicPr>
            <p:cNvPr id="163" name="Picture 162"/>
            <p:cNvPicPr>
              <a:picLocks noChangeAspect="1"/>
            </p:cNvPicPr>
            <p:nvPr/>
          </p:nvPicPr>
          <p:blipFill rotWithShape="1">
            <a:blip r:embed="rId3"/>
            <a:srcRect l="1384" t="-598" r="22" b="4205"/>
            <a:stretch/>
          </p:blipFill>
          <p:spPr>
            <a:xfrm>
              <a:off x="846666" y="2218267"/>
              <a:ext cx="6565882" cy="268498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  <p:sp>
          <p:nvSpPr>
            <p:cNvPr id="164" name="Oval 163"/>
            <p:cNvSpPr/>
            <p:nvPr/>
          </p:nvSpPr>
          <p:spPr>
            <a:xfrm flipH="1">
              <a:off x="2404476" y="3064795"/>
              <a:ext cx="135466" cy="118533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pic>
        <p:nvPicPr>
          <p:cNvPr id="168" name="Picture 1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630" y="3228085"/>
            <a:ext cx="1293450" cy="1055878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377" y="4369547"/>
            <a:ext cx="1396565" cy="940544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812" y="5395675"/>
            <a:ext cx="1485552" cy="905396"/>
          </a:xfrm>
          <a:prstGeom prst="rect">
            <a:avLst/>
          </a:prstGeom>
        </p:spPr>
      </p:pic>
      <p:sp>
        <p:nvSpPr>
          <p:cNvPr id="171" name="Oval 170"/>
          <p:cNvSpPr/>
          <p:nvPr/>
        </p:nvSpPr>
        <p:spPr>
          <a:xfrm flipH="1">
            <a:off x="905993" y="3906572"/>
            <a:ext cx="89094" cy="8752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4654700" y="2737672"/>
            <a:ext cx="496124" cy="483084"/>
            <a:chOff x="846666" y="2218268"/>
            <a:chExt cx="982135" cy="699484"/>
          </a:xfrm>
        </p:grpSpPr>
        <p:pic>
          <p:nvPicPr>
            <p:cNvPr id="173" name="Picture 172"/>
            <p:cNvPicPr>
              <a:picLocks noChangeAspect="1"/>
            </p:cNvPicPr>
            <p:nvPr/>
          </p:nvPicPr>
          <p:blipFill rotWithShape="1">
            <a:blip r:embed="rId3"/>
            <a:srcRect l="7958" t="18701" r="78428" b="60346"/>
            <a:stretch/>
          </p:blipFill>
          <p:spPr>
            <a:xfrm>
              <a:off x="846666" y="2218268"/>
              <a:ext cx="982135" cy="6994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4" name="Oval 173"/>
            <p:cNvSpPr/>
            <p:nvPr/>
          </p:nvSpPr>
          <p:spPr>
            <a:xfrm flipH="1">
              <a:off x="1693336" y="2692402"/>
              <a:ext cx="135465" cy="11853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pic>
        <p:nvPicPr>
          <p:cNvPr id="175" name="Picture 174"/>
          <p:cNvPicPr>
            <a:picLocks noChangeAspect="1"/>
          </p:cNvPicPr>
          <p:nvPr/>
        </p:nvPicPr>
        <p:blipFill rotWithShape="1">
          <a:blip r:embed="rId3"/>
          <a:srcRect l="13633" t="26109" r="72753" b="52938"/>
          <a:stretch/>
        </p:blipFill>
        <p:spPr>
          <a:xfrm>
            <a:off x="4660257" y="3485857"/>
            <a:ext cx="501117" cy="4618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7" name="Oval 176"/>
          <p:cNvSpPr/>
          <p:nvPr/>
        </p:nvSpPr>
        <p:spPr>
          <a:xfrm>
            <a:off x="4837547" y="3642024"/>
            <a:ext cx="68414" cy="684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4795233" y="4096671"/>
            <a:ext cx="243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:</a:t>
            </a:r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 rotWithShape="1">
          <a:blip r:embed="rId3"/>
          <a:srcRect l="18540" t="18495" r="67846" b="60552"/>
          <a:stretch/>
        </p:blipFill>
        <p:spPr>
          <a:xfrm>
            <a:off x="4703936" y="4906469"/>
            <a:ext cx="499002" cy="4598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0" name="Picture 179"/>
          <p:cNvPicPr>
            <a:picLocks noChangeAspect="1"/>
          </p:cNvPicPr>
          <p:nvPr/>
        </p:nvPicPr>
        <p:blipFill rotWithShape="1">
          <a:blip r:embed="rId3"/>
          <a:srcRect l="13925" t="32288" r="72461" b="46759"/>
          <a:stretch/>
        </p:blipFill>
        <p:spPr>
          <a:xfrm>
            <a:off x="4697159" y="5467716"/>
            <a:ext cx="505780" cy="4661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1" name="Rectangle 180"/>
          <p:cNvSpPr/>
          <p:nvPr/>
        </p:nvSpPr>
        <p:spPr>
          <a:xfrm>
            <a:off x="4802159" y="5953178"/>
            <a:ext cx="243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:</a:t>
            </a:r>
          </a:p>
        </p:txBody>
      </p:sp>
      <p:sp>
        <p:nvSpPr>
          <p:cNvPr id="183" name="Right Arrow 182"/>
          <p:cNvSpPr/>
          <p:nvPr/>
        </p:nvSpPr>
        <p:spPr>
          <a:xfrm>
            <a:off x="4277057" y="4355723"/>
            <a:ext cx="226998" cy="231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tangle 183"/>
          <p:cNvSpPr/>
          <p:nvPr/>
        </p:nvSpPr>
        <p:spPr>
          <a:xfrm>
            <a:off x="4553765" y="3148972"/>
            <a:ext cx="10327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(x’</a:t>
            </a:r>
            <a:r>
              <a:rPr lang="en-US" baseline="-25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,y’</a:t>
            </a:r>
            <a:r>
              <a:rPr lang="en-US" baseline="-25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dirty="0"/>
          </a:p>
        </p:txBody>
      </p:sp>
      <p:sp>
        <p:nvSpPr>
          <p:cNvPr id="185" name="Rectangle 184"/>
          <p:cNvSpPr/>
          <p:nvPr/>
        </p:nvSpPr>
        <p:spPr>
          <a:xfrm>
            <a:off x="4534652" y="3929923"/>
            <a:ext cx="89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(x’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,y’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endParaRPr lang="en-US" dirty="0"/>
          </a:p>
        </p:txBody>
      </p:sp>
      <p:pic>
        <p:nvPicPr>
          <p:cNvPr id="189" name="Picture 1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790" y="4882031"/>
            <a:ext cx="1480932" cy="997363"/>
          </a:xfrm>
          <a:prstGeom prst="rect">
            <a:avLst/>
          </a:prstGeom>
        </p:spPr>
      </p:pic>
      <p:cxnSp>
        <p:nvCxnSpPr>
          <p:cNvPr id="193" name="Straight Arrow Connector 192"/>
          <p:cNvCxnSpPr/>
          <p:nvPr/>
        </p:nvCxnSpPr>
        <p:spPr>
          <a:xfrm>
            <a:off x="8356869" y="4487188"/>
            <a:ext cx="1131489" cy="842956"/>
          </a:xfrm>
          <a:prstGeom prst="straightConnector1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/>
          <p:nvPr/>
        </p:nvCxnSpPr>
        <p:spPr>
          <a:xfrm>
            <a:off x="10313315" y="4389408"/>
            <a:ext cx="16301" cy="470804"/>
          </a:xfrm>
          <a:prstGeom prst="straightConnector1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9557667" y="5014803"/>
            <a:ext cx="399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No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9578450" y="5430438"/>
            <a:ext cx="399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No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10063360" y="5437364"/>
            <a:ext cx="399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No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10562122" y="5437364"/>
            <a:ext cx="399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No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10499779" y="5021728"/>
            <a:ext cx="399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No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10045911" y="4841618"/>
            <a:ext cx="572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Yes</a:t>
            </a:r>
            <a:br>
              <a:rPr lang="en-US" sz="1400" b="1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(x,y’)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944316" y="3714030"/>
            <a:ext cx="581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(x,y)</a:t>
            </a:r>
            <a:endParaRPr lang="en-US" sz="1400" b="1" dirty="0"/>
          </a:p>
        </p:txBody>
      </p:sp>
      <p:sp>
        <p:nvSpPr>
          <p:cNvPr id="206" name="Rectangle 205"/>
          <p:cNvSpPr/>
          <p:nvPr/>
        </p:nvSpPr>
        <p:spPr>
          <a:xfrm>
            <a:off x="11342147" y="5092556"/>
            <a:ext cx="581634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b="1" dirty="0"/>
              <a:t>Yes</a:t>
            </a:r>
            <a:br>
              <a:rPr lang="en-US" sz="1600" b="1" dirty="0"/>
            </a:br>
            <a:r>
              <a:rPr lang="en-US" sz="1600" b="1" dirty="0"/>
              <a:t>(x,y)</a:t>
            </a:r>
            <a:endParaRPr lang="en-US" sz="1400" b="1" dirty="0"/>
          </a:p>
        </p:txBody>
      </p:sp>
      <p:sp>
        <p:nvSpPr>
          <p:cNvPr id="207" name="Right Arrow 206"/>
          <p:cNvSpPr/>
          <p:nvPr/>
        </p:nvSpPr>
        <p:spPr>
          <a:xfrm>
            <a:off x="11114273" y="5207778"/>
            <a:ext cx="226998" cy="231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F90F03-1E75-C348-8F7E-D68B44166636}"/>
              </a:ext>
            </a:extLst>
          </p:cNvPr>
          <p:cNvSpPr/>
          <p:nvPr/>
        </p:nvSpPr>
        <p:spPr>
          <a:xfrm>
            <a:off x="511355" y="657130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i="1" dirty="0"/>
              <a:t>Climate Informatics. S. Kim et al. 2017</a:t>
            </a:r>
          </a:p>
        </p:txBody>
      </p:sp>
    </p:spTree>
    <p:extLst>
      <p:ext uri="{BB962C8B-B14F-4D97-AF65-F5344CB8AC3E}">
        <p14:creationId xmlns:p14="http://schemas.microsoft.com/office/powerpoint/2010/main" val="32860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35"/>
    </mc:Choice>
    <mc:Fallback xmlns="">
      <p:transition spd="slow" advTm="12973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021" y="171327"/>
            <a:ext cx="10018713" cy="1319194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Application for Climate Science</a:t>
            </a:r>
            <a:endParaRPr lang="en-US" b="1" dirty="0">
              <a:solidFill>
                <a:srgbClr val="376092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30021" y="1336390"/>
            <a:ext cx="5414635" cy="5195846"/>
            <a:chOff x="4842402" y="1343144"/>
            <a:chExt cx="3846764" cy="5195846"/>
          </a:xfrm>
        </p:grpSpPr>
        <p:sp>
          <p:nvSpPr>
            <p:cNvPr id="18" name="Rounded Rectangle 17"/>
            <p:cNvSpPr/>
            <p:nvPr/>
          </p:nvSpPr>
          <p:spPr>
            <a:xfrm>
              <a:off x="4842402" y="1820285"/>
              <a:ext cx="3846764" cy="4718705"/>
            </a:xfrm>
            <a:prstGeom prst="roundRect">
              <a:avLst>
                <a:gd name="adj" fmla="val 14048"/>
              </a:avLst>
            </a:prstGeom>
            <a:noFill/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5874495" y="1343144"/>
              <a:ext cx="178257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dirty="0">
                  <a:solidFill>
                    <a:schemeClr val="tx2"/>
                  </a:solidFill>
                  <a:latin typeface="Helvetica" charset="0"/>
                </a:rPr>
                <a:t>Detection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44656" y="1345111"/>
            <a:ext cx="5896504" cy="5187125"/>
            <a:chOff x="8786165" y="1351866"/>
            <a:chExt cx="3379408" cy="5187125"/>
          </a:xfrm>
        </p:grpSpPr>
        <p:sp>
          <p:nvSpPr>
            <p:cNvPr id="6" name="Rectangle 15"/>
            <p:cNvSpPr>
              <a:spLocks noChangeArrowheads="1"/>
            </p:cNvSpPr>
            <p:nvPr/>
          </p:nvSpPr>
          <p:spPr bwMode="auto">
            <a:xfrm>
              <a:off x="8945362" y="5637961"/>
              <a:ext cx="281571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pPr algn="ctr"/>
              <a:r>
                <a:rPr lang="en-US" altLang="en-US" sz="1600" dirty="0">
                  <a:latin typeface="Helvetica" charset="0"/>
                </a:rPr>
                <a:t>Regression error (L2 loss) is</a:t>
              </a:r>
              <a:br>
                <a:rPr lang="en-US" altLang="en-US" sz="1600" dirty="0">
                  <a:latin typeface="Helvetica" charset="0"/>
                </a:rPr>
              </a:br>
              <a:r>
                <a:rPr lang="en-US" altLang="en-US" sz="1600" dirty="0">
                  <a:latin typeface="Helvetica" charset="0"/>
                </a:rPr>
                <a:t> ~ 4 degrees (about 450 km)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8837401" y="1813531"/>
              <a:ext cx="3123375" cy="4725460"/>
            </a:xfrm>
            <a:prstGeom prst="roundRect">
              <a:avLst>
                <a:gd name="adj" fmla="val 15320"/>
              </a:avLst>
            </a:prstGeom>
            <a:noFill/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  <p:sp>
          <p:nvSpPr>
            <p:cNvPr id="21" name="Text Box 22"/>
            <p:cNvSpPr txBox="1">
              <a:spLocks noChangeArrowheads="1"/>
            </p:cNvSpPr>
            <p:nvPr/>
          </p:nvSpPr>
          <p:spPr bwMode="auto">
            <a:xfrm>
              <a:off x="8786165" y="1351866"/>
              <a:ext cx="33794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dirty="0">
                  <a:solidFill>
                    <a:schemeClr val="tx2"/>
                  </a:solidFill>
                  <a:latin typeface="Helvetica" charset="0"/>
                </a:rPr>
                <a:t>Localization</a:t>
              </a:r>
            </a:p>
          </p:txBody>
        </p:sp>
      </p:grpSp>
      <p:sp>
        <p:nvSpPr>
          <p:cNvPr id="31" name="Rectangle 15"/>
          <p:cNvSpPr>
            <a:spLocks noChangeArrowheads="1"/>
          </p:cNvSpPr>
          <p:nvPr/>
        </p:nvSpPr>
        <p:spPr bwMode="auto">
          <a:xfrm>
            <a:off x="684523" y="5707233"/>
            <a:ext cx="49129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 algn="ctr"/>
            <a:r>
              <a:rPr lang="en-US" altLang="en-US" sz="1600" dirty="0">
                <a:latin typeface="Helvetica" charset="0"/>
              </a:rPr>
              <a:t>Almost 100 % test accuracy for detection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42" y="2275196"/>
            <a:ext cx="4888992" cy="324687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8" y="2275196"/>
            <a:ext cx="4870314" cy="324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7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36"/>
    </mc:Choice>
    <mc:Fallback xmlns="">
      <p:transition spd="slow" advTm="5423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9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NN (Neural Networks)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8480C-F772-CD4E-856D-AF500F510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9" t="1925" r="448" b="-1925"/>
          <a:stretch/>
        </p:blipFill>
        <p:spPr>
          <a:xfrm>
            <a:off x="1485907" y="1695077"/>
            <a:ext cx="6979522" cy="139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B38A10-92C7-684F-A53E-244437F1C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032" y="3319507"/>
            <a:ext cx="5016500" cy="317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41BA69-AEA2-1C48-B8DD-284A58B67B78}"/>
              </a:ext>
            </a:extLst>
          </p:cNvPr>
          <p:cNvSpPr txBox="1"/>
          <p:nvPr/>
        </p:nvSpPr>
        <p:spPr>
          <a:xfrm>
            <a:off x="6848532" y="4370293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 = Wx</a:t>
            </a:r>
          </a:p>
        </p:txBody>
      </p:sp>
    </p:spTree>
    <p:extLst>
      <p:ext uri="{BB962C8B-B14F-4D97-AF65-F5344CB8AC3E}">
        <p14:creationId xmlns:p14="http://schemas.microsoft.com/office/powerpoint/2010/main" val="187884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NN (Neural Networks)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8480C-F772-CD4E-856D-AF500F510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9" t="1925" r="448" b="-1925"/>
          <a:stretch/>
        </p:blipFill>
        <p:spPr>
          <a:xfrm>
            <a:off x="332967" y="1695077"/>
            <a:ext cx="6979522" cy="139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81D986-EAB7-0543-9538-A0C91579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40" y="3015877"/>
            <a:ext cx="96139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2EAEDC-6AB9-8549-8788-60E72FF65F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51" r="27549" b="25318"/>
          <a:stretch/>
        </p:blipFill>
        <p:spPr>
          <a:xfrm>
            <a:off x="1752519" y="4830417"/>
            <a:ext cx="3634490" cy="1953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678646-28B6-CB4F-851F-A7F8BB4FA10C}"/>
              </a:ext>
            </a:extLst>
          </p:cNvPr>
          <p:cNvSpPr txBox="1"/>
          <p:nvPr/>
        </p:nvSpPr>
        <p:spPr>
          <a:xfrm>
            <a:off x="1987826" y="451236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AF4B5-F451-C942-A318-A15C3F81763D}"/>
              </a:ext>
            </a:extLst>
          </p:cNvPr>
          <p:cNvSpPr txBox="1"/>
          <p:nvPr/>
        </p:nvSpPr>
        <p:spPr>
          <a:xfrm>
            <a:off x="4937210" y="393862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77A844-67A1-AB43-A6DE-892C67E020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22" t="13151" r="27550" b="25318"/>
          <a:stretch/>
        </p:blipFill>
        <p:spPr>
          <a:xfrm>
            <a:off x="5387008" y="4005664"/>
            <a:ext cx="2640105" cy="19535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BEA1EA-6AAD-554F-8DD5-ABA1940A3385}"/>
              </a:ext>
            </a:extLst>
          </p:cNvPr>
          <p:cNvSpPr txBox="1"/>
          <p:nvPr/>
        </p:nvSpPr>
        <p:spPr>
          <a:xfrm>
            <a:off x="8072209" y="4639233"/>
            <a:ext cx="3029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 = W</a:t>
            </a:r>
            <a:r>
              <a:rPr lang="en-US" sz="2800" baseline="-25000" dirty="0"/>
              <a:t>2</a:t>
            </a:r>
            <a:r>
              <a:rPr lang="en-US" sz="2800" dirty="0"/>
              <a:t>Max(0,W</a:t>
            </a:r>
            <a:r>
              <a:rPr lang="en-US" sz="2800" baseline="-25000" dirty="0"/>
              <a:t>1</a:t>
            </a:r>
            <a:r>
              <a:rPr lang="en-US" sz="2800" dirty="0"/>
              <a:t>x)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5BF0A-1C3E-0A4B-8568-F72CC96CC927}"/>
              </a:ext>
            </a:extLst>
          </p:cNvPr>
          <p:cNvSpPr/>
          <p:nvPr/>
        </p:nvSpPr>
        <p:spPr>
          <a:xfrm>
            <a:off x="4925635" y="5625296"/>
            <a:ext cx="271398" cy="310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BAE62-3F9A-E544-86E6-A77C31D30A20}"/>
              </a:ext>
            </a:extLst>
          </p:cNvPr>
          <p:cNvSpPr txBox="1"/>
          <p:nvPr/>
        </p:nvSpPr>
        <p:spPr>
          <a:xfrm>
            <a:off x="6977694" y="2644244"/>
            <a:ext cx="2736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u="sng" dirty="0" err="1">
                <a:solidFill>
                  <a:schemeClr val="accent2">
                    <a:lumMod val="50000"/>
                  </a:schemeClr>
                </a:solidFill>
              </a:rPr>
              <a:t>ReLU</a:t>
            </a:r>
            <a:r>
              <a:rPr lang="en-US" sz="2800" i="1" u="sng" dirty="0">
                <a:solidFill>
                  <a:schemeClr val="accent2">
                    <a:lumMod val="50000"/>
                  </a:schemeClr>
                </a:solidFill>
              </a:rPr>
              <a:t> activation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A5792-9F9B-2241-AB7B-E76F696A46C6}"/>
              </a:ext>
            </a:extLst>
          </p:cNvPr>
          <p:cNvSpPr txBox="1"/>
          <p:nvPr/>
        </p:nvSpPr>
        <p:spPr>
          <a:xfrm>
            <a:off x="4703211" y="4966247"/>
            <a:ext cx="98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ReLU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974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NN (Neural Networks)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8480C-F772-CD4E-856D-AF500F510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9" t="1925" r="448" b="-1925"/>
          <a:stretch/>
        </p:blipFill>
        <p:spPr>
          <a:xfrm>
            <a:off x="332967" y="1695077"/>
            <a:ext cx="6979522" cy="139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81D986-EAB7-0543-9538-A0C91579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40" y="3015877"/>
            <a:ext cx="96139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B70BA9-5117-2B43-BF95-88E902D8A0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828"/>
          <a:stretch/>
        </p:blipFill>
        <p:spPr>
          <a:xfrm>
            <a:off x="237440" y="4074459"/>
            <a:ext cx="9550400" cy="12841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2F66DB-9158-0E48-9F5A-64B985B54105}"/>
              </a:ext>
            </a:extLst>
          </p:cNvPr>
          <p:cNvSpPr txBox="1"/>
          <p:nvPr/>
        </p:nvSpPr>
        <p:spPr>
          <a:xfrm>
            <a:off x="4814047" y="5674659"/>
            <a:ext cx="354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65392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NN (Neural Networks)</a:t>
            </a:r>
            <a:br>
              <a:rPr lang="en-US" dirty="0"/>
            </a:br>
            <a:r>
              <a:rPr lang="en-US" dirty="0"/>
              <a:t>: With activation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33E5C-AAD7-B54A-80FB-ACD3FC1F81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165" y="1807753"/>
            <a:ext cx="9089006" cy="445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49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NN (Neural Networks)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71D4E-3C1D-DE40-ADBE-2644843044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25" y="1419415"/>
            <a:ext cx="9570381" cy="479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2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NN (Neural Networks)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9F4D0-570C-2C47-B84C-9198D170AF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374" y="1768889"/>
            <a:ext cx="9460759" cy="459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1199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157</TotalTime>
  <Words>471</Words>
  <Application>Microsoft Macintosh PowerPoint</Application>
  <PresentationFormat>Widescreen</PresentationFormat>
  <Paragraphs>112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MS PGothic</vt:lpstr>
      <vt:lpstr>Arial</vt:lpstr>
      <vt:lpstr>Calibri</vt:lpstr>
      <vt:lpstr>Helvetica</vt:lpstr>
      <vt:lpstr>Trebuchet MS</vt:lpstr>
      <vt:lpstr>Wingdings 3</vt:lpstr>
      <vt:lpstr>Facet</vt:lpstr>
      <vt:lpstr>TensorFlow tutorial: Image classification using CNN</vt:lpstr>
      <vt:lpstr>Outline</vt:lpstr>
      <vt:lpstr>Preliminary </vt:lpstr>
      <vt:lpstr>What is NN (Neural Networks)</vt:lpstr>
      <vt:lpstr>What is NN (Neural Networks)</vt:lpstr>
      <vt:lpstr>What is NN (Neural Networks)</vt:lpstr>
      <vt:lpstr>What is NN (Neural Networks) : With activation function</vt:lpstr>
      <vt:lpstr>What is NN (Neural Networks)</vt:lpstr>
      <vt:lpstr>What is NN (Neural Networks)</vt:lpstr>
      <vt:lpstr>What is NN (Neural Networks)</vt:lpstr>
      <vt:lpstr>Back-propagation</vt:lpstr>
      <vt:lpstr>Back-propagation</vt:lpstr>
      <vt:lpstr>Image Classification with CNN</vt:lpstr>
      <vt:lpstr>Image Classification with CNN</vt:lpstr>
      <vt:lpstr>Image Classification with CNN</vt:lpstr>
      <vt:lpstr>Image Classification with CNN</vt:lpstr>
      <vt:lpstr>Image Classification with CNN</vt:lpstr>
      <vt:lpstr>Image Classification with CNN</vt:lpstr>
      <vt:lpstr>Image Classification with CNN</vt:lpstr>
      <vt:lpstr>Image Classification with CNN</vt:lpstr>
      <vt:lpstr>Image Classification with CNN</vt:lpstr>
      <vt:lpstr>Image Classification with CNN</vt:lpstr>
      <vt:lpstr>Image Classification with CNN</vt:lpstr>
      <vt:lpstr>Image Classification with CNN</vt:lpstr>
      <vt:lpstr>Image Classification with CNN</vt:lpstr>
      <vt:lpstr>PowerPoint Presentation</vt:lpstr>
      <vt:lpstr>PowerPoint Presentation</vt:lpstr>
      <vt:lpstr>Application for Climate Science</vt:lpstr>
      <vt:lpstr>Application for Climate Science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application for  image analysis  and its application for climate science</dc:title>
  <dc:creator>Kim, Sookyung</dc:creator>
  <cp:lastModifiedBy>Kim, Sookyung</cp:lastModifiedBy>
  <cp:revision>26</cp:revision>
  <dcterms:created xsi:type="dcterms:W3CDTF">2018-09-24T17:03:53Z</dcterms:created>
  <dcterms:modified xsi:type="dcterms:W3CDTF">2018-09-26T04:25:50Z</dcterms:modified>
</cp:coreProperties>
</file>